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9" r:id="rId6"/>
    <p:sldId id="270" r:id="rId7"/>
    <p:sldId id="271" r:id="rId8"/>
    <p:sldId id="272" r:id="rId9"/>
    <p:sldId id="29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68" r:id="rId3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FCD93E3-1FFB-44A3-A239-E307796CED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12F5B5-F7BC-4F9C-A197-3EAC0A3AE5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41332-604B-469F-9CF5-501ABD540477}" type="datetime1">
              <a:rPr lang="cs-CZ" smtClean="0"/>
              <a:t>18.04.2021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64611B-EFE6-4EA8-8BFB-34A7AF5C3F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3D0068-2A41-446A-AA01-C53CDC7DE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A73FF-4494-4AAA-A015-806E1ED12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61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CCB35-2087-4F05-AAFC-CA319F04AE4B}" type="datetime1">
              <a:rPr lang="cs-CZ" smtClean="0"/>
              <a:pPr/>
              <a:t>18.04.2021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8AE3C-1E3E-437F-AD0D-36C6080416B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8947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AE3C-1E3E-437F-AD0D-36C6080416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54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AE3C-1E3E-437F-AD0D-36C6080416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2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C147D6-D6BD-4024-9EF3-3580BEAD1A73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7" name="Zástupný symbol obrázku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16" name="Zástupný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24669-D0C6-4697-B3A6-4902A0219693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A49EF-EED9-42EF-9D88-7F00D655EC0C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65D97-3067-4394-8551-1722C4553046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4" name="Textové pol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C25C60-FA90-44E7-9E57-6401CB081A8E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03124-76A9-430A-8E99-2AE8B8CA942C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Textové pol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2" name="Textové pol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FA3857-B3FE-4CFE-8BE8-BF8ECEBA435E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5CA18-FF55-4E6B-AB2B-95A81EDEDBC2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D60AA-7C87-40C7-A8A3-288DEC4D8063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FA876-49DA-4CD2-9FAF-0B2519EBA3D6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6D581-9B54-4347-94A8-29141F7C8A75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6BDA2-878E-4B36-9D3F-A3C830BF9AF9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1914C-21C9-42C1-84E6-8F335E7176CC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CEB354-DBA2-425D-BDB7-F3530DC31ED3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B87673-D990-4BD0-AF98-826118F07FCD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72193-6BAF-4A4D-9682-BD1543E51AD1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4AFDE-D511-4E83-8732-9D8B025E0F70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Přímá spojnice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FC33A61E-4198-4C96-9E80-9CD68D10E1FB}" type="datetime1">
              <a:rPr lang="cs-CZ" noProof="0" smtClean="0"/>
              <a:t>18.04.2021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93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cs-CZ" dirty="0"/>
              <a:t> (</a:t>
            </a:r>
            <a:r>
              <a:rPr lang="cs-CZ" dirty="0" err="1"/>
              <a:t>conics</a:t>
            </a:r>
            <a:r>
              <a:rPr lang="cs-CZ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Filip Konopka</a:t>
            </a:r>
          </a:p>
        </p:txBody>
      </p:sp>
      <p:grpSp>
        <p:nvGrpSpPr>
          <p:cNvPr id="105" name="Group 95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2D7B5-51C4-4508-84D2-B9EE8F61F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21" r="1" b="13634"/>
          <a:stretch/>
        </p:blipFill>
        <p:spPr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6AFB0-99D2-4330-8C52-4BA28A7D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for students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497C42D-8928-4241-8FA9-B66CFE665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</a:t>
                </a:r>
                <a:r>
                  <a:rPr lang="en-US" dirty="0" err="1"/>
                  <a:t>centre</a:t>
                </a:r>
                <a:r>
                  <a:rPr lang="en-US" dirty="0"/>
                  <a:t> and vertices of the ellipse. Sketch the ellipse.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sz="4400" b="1" dirty="0"/>
              </a:p>
              <a:p>
                <a:pPr marL="0" indent="0">
                  <a:buNone/>
                </a:pPr>
                <a:endParaRPr lang="cs-CZ" sz="4400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497C42D-8928-4241-8FA9-B66CFE665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83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6AFB0-99D2-4330-8C52-4BA28A7D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for students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497C42D-8928-4241-8FA9-B66CFE665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</a:t>
                </a:r>
                <a:r>
                  <a:rPr lang="en-US" dirty="0" err="1"/>
                  <a:t>centre</a:t>
                </a:r>
                <a:r>
                  <a:rPr lang="en-US" dirty="0"/>
                  <a:t> and vertices of the ellipse. Sketch the ellipse.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sz="4400" b="1" dirty="0"/>
              </a:p>
              <a:p>
                <a:pPr marL="0" indent="0">
                  <a:buNone/>
                </a:pPr>
                <a:endParaRPr lang="cs-CZ" sz="4400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497C42D-8928-4241-8FA9-B66CFE665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976AB4A-FC76-4FBA-8870-CCF185CCF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553" y="3429000"/>
            <a:ext cx="6105443" cy="33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7D3B0-E87D-47E3-BB2D-7517373D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78" y="4487332"/>
            <a:ext cx="5556822" cy="1507067"/>
          </a:xfrm>
        </p:spPr>
        <p:txBody>
          <a:bodyPr>
            <a:normAutofit/>
          </a:bodyPr>
          <a:lstStyle/>
          <a:p>
            <a:r>
              <a:rPr lang="en-US"/>
              <a:t>Hyperbola</a:t>
            </a:r>
            <a:endParaRPr lang="cs-CZ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07092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DCAAF6-77CB-42AA-BB5B-AD0F5F374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" y="607710"/>
            <a:ext cx="3092569" cy="25591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D29154-810F-42F9-853F-E76D80120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631" y="4071944"/>
            <a:ext cx="4794862" cy="176211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8FC55-AED1-410A-9EA3-441EF453E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378" y="685801"/>
            <a:ext cx="6952234" cy="37253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Hyperbola is a </a:t>
            </a:r>
            <a:r>
              <a:rPr lang="en-US" sz="1600" b="1" dirty="0"/>
              <a:t>two</a:t>
            </a:r>
            <a:r>
              <a:rPr lang="cs-CZ" sz="1600" b="1" dirty="0"/>
              <a:t>-</a:t>
            </a:r>
            <a:r>
              <a:rPr lang="cs-CZ" sz="1600" b="1" dirty="0" err="1"/>
              <a:t>branched</a:t>
            </a:r>
            <a:r>
              <a:rPr lang="cs-CZ" sz="1600" b="1" dirty="0"/>
              <a:t> </a:t>
            </a:r>
            <a:r>
              <a:rPr lang="cs-CZ" sz="1600" dirty="0"/>
              <a:t>open </a:t>
            </a:r>
            <a:r>
              <a:rPr lang="cs-CZ" sz="1600" b="1" dirty="0" err="1"/>
              <a:t>curve</a:t>
            </a:r>
            <a:endParaRPr lang="cs-CZ" sz="1600" b="1" dirty="0"/>
          </a:p>
          <a:p>
            <a:pPr>
              <a:lnSpc>
                <a:spcPct val="90000"/>
              </a:lnSpc>
            </a:pPr>
            <a:r>
              <a:rPr lang="cs-CZ" sz="1600" dirty="0" err="1"/>
              <a:t>Fixed</a:t>
            </a:r>
            <a:r>
              <a:rPr lang="cs-CZ" sz="1600" dirty="0"/>
              <a:t> </a:t>
            </a:r>
            <a:r>
              <a:rPr lang="cs-CZ" sz="1600" dirty="0" err="1"/>
              <a:t>points</a:t>
            </a:r>
            <a:r>
              <a:rPr lang="cs-CZ" sz="1600" dirty="0"/>
              <a:t> F1 and F2 are </a:t>
            </a:r>
            <a:r>
              <a:rPr lang="cs-CZ" sz="1600" dirty="0" err="1"/>
              <a:t>called</a:t>
            </a:r>
            <a:r>
              <a:rPr lang="cs-CZ" sz="1600" dirty="0"/>
              <a:t> </a:t>
            </a:r>
            <a:r>
              <a:rPr lang="cs-CZ" sz="1600" b="1" dirty="0" err="1"/>
              <a:t>foci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hyperbola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The</a:t>
            </a:r>
            <a:r>
              <a:rPr lang="cs-CZ" sz="1600" dirty="0"/>
              <a:t> line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F1 and F2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b="1" dirty="0" err="1"/>
              <a:t>transverse</a:t>
            </a:r>
            <a:r>
              <a:rPr lang="cs-CZ" sz="1600" b="1" dirty="0"/>
              <a:t> axis </a:t>
            </a:r>
            <a:r>
              <a:rPr lang="cs-CZ" sz="1600" dirty="0"/>
              <a:t>and </a:t>
            </a:r>
            <a:r>
              <a:rPr lang="cs-CZ" sz="1600" dirty="0" err="1"/>
              <a:t>the</a:t>
            </a:r>
            <a:r>
              <a:rPr lang="cs-CZ" sz="1600" dirty="0"/>
              <a:t> line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centre </a:t>
            </a:r>
            <a:r>
              <a:rPr lang="cs-CZ" sz="1600" dirty="0" err="1"/>
              <a:t>perpendicular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transverse</a:t>
            </a:r>
            <a:r>
              <a:rPr lang="cs-CZ" sz="1600" dirty="0"/>
              <a:t> axis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b="1" dirty="0" err="1"/>
              <a:t>conjugate</a:t>
            </a:r>
            <a:r>
              <a:rPr lang="cs-CZ" sz="1600" b="1" dirty="0"/>
              <a:t> axis</a:t>
            </a:r>
            <a:r>
              <a:rPr lang="cs-CZ" sz="16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points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transverse</a:t>
            </a:r>
            <a:r>
              <a:rPr lang="cs-CZ" sz="1600" dirty="0"/>
              <a:t> axis </a:t>
            </a:r>
            <a:r>
              <a:rPr lang="cs-CZ" sz="1600" dirty="0" err="1"/>
              <a:t>cuts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hyperbola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vertices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midpoint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vertices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b="1" dirty="0"/>
              <a:t>centre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the</a:t>
            </a:r>
            <a:r>
              <a:rPr lang="cs-CZ" sz="1600" b="1" dirty="0"/>
              <a:t> hyperbola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two</a:t>
            </a:r>
            <a:r>
              <a:rPr lang="cs-CZ" sz="1600" dirty="0"/>
              <a:t> </a:t>
            </a:r>
            <a:r>
              <a:rPr lang="cs-CZ" sz="1600" dirty="0" err="1"/>
              <a:t>separate</a:t>
            </a:r>
            <a:r>
              <a:rPr lang="cs-CZ" sz="1600" dirty="0"/>
              <a:t> </a:t>
            </a:r>
            <a:r>
              <a:rPr lang="cs-CZ" sz="1600" dirty="0" err="1"/>
              <a:t>parts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hyperbola are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two</a:t>
            </a:r>
            <a:r>
              <a:rPr lang="cs-CZ" sz="1600" dirty="0"/>
              <a:t> </a:t>
            </a:r>
            <a:r>
              <a:rPr lang="cs-CZ" sz="1600" b="1" dirty="0" err="1"/>
              <a:t>branches</a:t>
            </a:r>
            <a:r>
              <a:rPr lang="cs-CZ" sz="1600" dirty="0"/>
              <a:t>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Every hyperbola has two </a:t>
            </a:r>
            <a:r>
              <a:rPr lang="en-US" sz="1600" b="1" dirty="0"/>
              <a:t>asymptotes</a:t>
            </a:r>
            <a:r>
              <a:rPr lang="en-US" sz="1600" dirty="0"/>
              <a:t> </a:t>
            </a:r>
            <a:r>
              <a:rPr lang="cs-CZ" sz="1600" dirty="0" err="1"/>
              <a:t>which</a:t>
            </a:r>
            <a:r>
              <a:rPr lang="cs-CZ" sz="1600" dirty="0"/>
              <a:t> </a:t>
            </a:r>
            <a:r>
              <a:rPr lang="cs-CZ" sz="1600" dirty="0" err="1"/>
              <a:t>cross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centre </a:t>
            </a:r>
            <a:r>
              <a:rPr lang="cs-CZ" sz="1600" dirty="0" err="1"/>
              <a:t>of</a:t>
            </a:r>
            <a:r>
              <a:rPr lang="cs-CZ" sz="1600" dirty="0"/>
              <a:t> hyperbola. Hyperbola </a:t>
            </a:r>
            <a:r>
              <a:rPr lang="cs-CZ" sz="1600" dirty="0" err="1"/>
              <a:t>approachs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asymptotes</a:t>
            </a:r>
            <a:r>
              <a:rPr lang="cs-CZ" sz="1600" dirty="0"/>
              <a:t>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524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8636A4-EE18-4AC9-A596-B9F13A85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Definition of hyperbola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53A8B10-FA29-4D02-B9C8-3519B445F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51" r="1" b="8967"/>
          <a:stretch/>
        </p:blipFill>
        <p:spPr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093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FB6573-68B5-4F5C-AF3A-E81528DF0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825" y="786117"/>
            <a:ext cx="8186163" cy="5121443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11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EBC2C3-32EF-4012-B7A4-7141B8EA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1142462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Task for students</a:t>
            </a:r>
            <a:endParaRPr lang="cs-CZ" sz="2400">
              <a:solidFill>
                <a:srgbClr val="FFFFFF"/>
              </a:solidFill>
            </a:endParaRPr>
          </a:p>
        </p:txBody>
      </p:sp>
      <p:sp useBgFill="1"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90CE4E-53DA-4A07-A9D3-0298F82A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4" y="1636786"/>
            <a:ext cx="5783444" cy="329656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B1070-9AEF-4824-9B74-04D63863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4195870" cy="292259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F496F"/>
                </a:solidFill>
              </a:rPr>
              <a:t>Determine equation of a hyperbola given its graph.</a:t>
            </a:r>
          </a:p>
          <a:p>
            <a:r>
              <a:rPr lang="en-US" dirty="0">
                <a:solidFill>
                  <a:srgbClr val="0F496F"/>
                </a:solidFill>
              </a:rPr>
              <a:t>Determine equations of asymptotes of this hyperbola.</a:t>
            </a:r>
          </a:p>
          <a:p>
            <a:pPr marL="0" indent="0">
              <a:buNone/>
            </a:pPr>
            <a:endParaRPr lang="cs-CZ" sz="1200" dirty="0">
              <a:solidFill>
                <a:srgbClr val="0F496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837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EBC2C3-32EF-4012-B7A4-7141B8EA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1142462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Task for students</a:t>
            </a:r>
            <a:endParaRPr lang="cs-CZ" sz="2400">
              <a:solidFill>
                <a:srgbClr val="FFFFFF"/>
              </a:solidFill>
            </a:endParaRPr>
          </a:p>
        </p:txBody>
      </p:sp>
      <p:sp useBgFill="1"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90CE4E-53DA-4A07-A9D3-0298F82A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4" y="1636786"/>
            <a:ext cx="5783444" cy="329656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B1070-9AEF-4824-9B74-04D63863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4195870" cy="292259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F496F"/>
                </a:solidFill>
              </a:rPr>
              <a:t>Determine equation of a hyperbola given its graph.</a:t>
            </a:r>
          </a:p>
          <a:p>
            <a:r>
              <a:rPr lang="en-US" dirty="0">
                <a:solidFill>
                  <a:srgbClr val="0F496F"/>
                </a:solidFill>
              </a:rPr>
              <a:t>Determine equations of asymptotes of this hyperbola.</a:t>
            </a:r>
          </a:p>
          <a:p>
            <a:pPr marL="0" indent="0">
              <a:buNone/>
            </a:pPr>
            <a:endParaRPr lang="cs-CZ" sz="1200" dirty="0">
              <a:solidFill>
                <a:srgbClr val="0F496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6989A3B-A255-42DD-B4BB-BF35D8BCD562}"/>
                  </a:ext>
                </a:extLst>
              </p:cNvPr>
              <p:cNvSpPr txBox="1"/>
              <p:nvPr/>
            </p:nvSpPr>
            <p:spPr>
              <a:xfrm>
                <a:off x="7951326" y="3322147"/>
                <a:ext cx="2981857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6989A3B-A255-42DD-B4BB-BF35D8BC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26" y="3322147"/>
                <a:ext cx="2981857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7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EBC2C3-32EF-4012-B7A4-7141B8EA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1142462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Task for students</a:t>
            </a:r>
            <a:endParaRPr lang="cs-CZ" sz="2400">
              <a:solidFill>
                <a:srgbClr val="FFFFFF"/>
              </a:solidFill>
            </a:endParaRPr>
          </a:p>
        </p:txBody>
      </p:sp>
      <p:sp useBgFill="1"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90CE4E-53DA-4A07-A9D3-0298F82A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4" y="1636786"/>
            <a:ext cx="5783444" cy="329656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B1070-9AEF-4824-9B74-04D63863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4195870" cy="292259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F496F"/>
                </a:solidFill>
              </a:rPr>
              <a:t>Determine equation of a hyperbola given its graph.</a:t>
            </a:r>
          </a:p>
          <a:p>
            <a:r>
              <a:rPr lang="en-US" dirty="0">
                <a:solidFill>
                  <a:srgbClr val="0F496F"/>
                </a:solidFill>
              </a:rPr>
              <a:t>Determine equations of asymptotes of this hyperbola.</a:t>
            </a:r>
          </a:p>
          <a:p>
            <a:pPr marL="0" indent="0">
              <a:buNone/>
            </a:pPr>
            <a:endParaRPr lang="cs-CZ" sz="1200" dirty="0">
              <a:solidFill>
                <a:srgbClr val="0F496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6989A3B-A255-42DD-B4BB-BF35D8BCD562}"/>
                  </a:ext>
                </a:extLst>
              </p:cNvPr>
              <p:cNvSpPr txBox="1"/>
              <p:nvPr/>
            </p:nvSpPr>
            <p:spPr>
              <a:xfrm>
                <a:off x="7951326" y="3322147"/>
                <a:ext cx="2981857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6989A3B-A255-42DD-B4BB-BF35D8BC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26" y="3322147"/>
                <a:ext cx="2981857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B3CE9D8-7164-49F9-B12C-18F42C335691}"/>
                  </a:ext>
                </a:extLst>
              </p:cNvPr>
              <p:cNvSpPr txBox="1"/>
              <p:nvPr/>
            </p:nvSpPr>
            <p:spPr>
              <a:xfrm>
                <a:off x="8227364" y="5047140"/>
                <a:ext cx="644985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y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B3CE9D8-7164-49F9-B12C-18F42C335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364" y="5047140"/>
                <a:ext cx="644985" cy="391133"/>
              </a:xfrm>
              <a:prstGeom prst="rect">
                <a:avLst/>
              </a:prstGeom>
              <a:blipFill>
                <a:blip r:embed="rId4"/>
                <a:stretch>
                  <a:fillRect l="-22857" t="-7813" r="-8571" b="-18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878B321-B334-4E10-B683-97B32CE1D2C0}"/>
                  </a:ext>
                </a:extLst>
              </p:cNvPr>
              <p:cNvSpPr txBox="1"/>
              <p:nvPr/>
            </p:nvSpPr>
            <p:spPr>
              <a:xfrm>
                <a:off x="8141900" y="5497537"/>
                <a:ext cx="1095078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878B321-B334-4E10-B683-97B32CE1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900" y="5497537"/>
                <a:ext cx="1095078" cy="483466"/>
              </a:xfrm>
              <a:prstGeom prst="rect">
                <a:avLst/>
              </a:prstGeom>
              <a:blipFill>
                <a:blip r:embed="rId5"/>
                <a:stretch>
                  <a:fillRect l="-5028" b="-6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23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89D346-FD24-4FBA-A956-3200CC17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EAE7CC-946E-4CC3-9979-4A1F47BF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Parabola</a:t>
            </a:r>
            <a:endParaRPr lang="cs-CZ" sz="3200">
              <a:solidFill>
                <a:srgbClr val="FFFFFF"/>
              </a:solidFill>
            </a:endParaRPr>
          </a:p>
        </p:txBody>
      </p:sp>
      <p:sp useBgFill="1">
        <p:nvSpPr>
          <p:cNvPr id="12" name="Snip Diagonal Corner Rectangle 18">
            <a:extLst>
              <a:ext uri="{FF2B5EF4-FFF2-40B4-BE49-F238E27FC236}">
                <a16:creationId xmlns:a16="http://schemas.microsoft.com/office/drawing/2014/main" id="{9F1E6C01-CE56-48FB-B0C1-482CC243D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11486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7BCF40A-9545-4805-B6A3-E04407F6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245" y="1033625"/>
            <a:ext cx="4761652" cy="161934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808A9-DEAB-4D4A-8EBE-603BEA24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0F496F"/>
                </a:solidFill>
              </a:rPr>
              <a:t>Parabola is an open curve. It is the </a:t>
            </a:r>
            <a:r>
              <a:rPr lang="en-US" sz="1800" b="1">
                <a:solidFill>
                  <a:srgbClr val="0F496F"/>
                </a:solidFill>
              </a:rPr>
              <a:t>locus of a point </a:t>
            </a:r>
            <a:r>
              <a:rPr lang="en-US" sz="1800">
                <a:solidFill>
                  <a:srgbClr val="0F496F"/>
                </a:solidFill>
              </a:rPr>
              <a:t>that moves in a plane so as to be </a:t>
            </a:r>
            <a:r>
              <a:rPr lang="en-US" sz="1800" b="1">
                <a:solidFill>
                  <a:srgbClr val="0F496F"/>
                </a:solidFill>
              </a:rPr>
              <a:t>equidistant from a fixed line and a fixed point</a:t>
            </a:r>
            <a:r>
              <a:rPr lang="en-US" sz="1800">
                <a:solidFill>
                  <a:srgbClr val="0F496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F496F"/>
                </a:solidFill>
              </a:rPr>
              <a:t>The fixed line is called the </a:t>
            </a:r>
            <a:r>
              <a:rPr lang="en-US" sz="1800" b="1">
                <a:solidFill>
                  <a:srgbClr val="0F496F"/>
                </a:solidFill>
              </a:rPr>
              <a:t>directrix</a:t>
            </a:r>
            <a:r>
              <a:rPr lang="en-US" sz="1800">
                <a:solidFill>
                  <a:srgbClr val="0F496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F496F"/>
                </a:solidFill>
              </a:rPr>
              <a:t>The fixed point is called the </a:t>
            </a:r>
            <a:r>
              <a:rPr lang="en-US" sz="1800" b="1">
                <a:solidFill>
                  <a:srgbClr val="0F496F"/>
                </a:solidFill>
              </a:rPr>
              <a:t>focus</a:t>
            </a:r>
            <a:r>
              <a:rPr lang="en-US" sz="1800">
                <a:solidFill>
                  <a:srgbClr val="0F496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F496F"/>
                </a:solidFill>
              </a:rPr>
              <a:t>The line through the focus perpendicular to the directrix is the </a:t>
            </a:r>
            <a:r>
              <a:rPr lang="en-US" sz="1800" b="1">
                <a:solidFill>
                  <a:srgbClr val="0F496F"/>
                </a:solidFill>
              </a:rPr>
              <a:t>axis</a:t>
            </a:r>
            <a:r>
              <a:rPr lang="en-US" sz="1800">
                <a:solidFill>
                  <a:srgbClr val="0F496F"/>
                </a:solidFill>
              </a:rPr>
              <a:t> of the parabola.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F496F"/>
                </a:solidFill>
              </a:rPr>
              <a:t>The point where the axis cuts the parabola is the </a:t>
            </a:r>
            <a:r>
              <a:rPr lang="en-US" sz="1800" b="1">
                <a:solidFill>
                  <a:srgbClr val="0F496F"/>
                </a:solidFill>
              </a:rPr>
              <a:t>vertex</a:t>
            </a:r>
            <a:r>
              <a:rPr lang="en-US" sz="1800">
                <a:solidFill>
                  <a:srgbClr val="0F496F"/>
                </a:solidFill>
              </a:rPr>
              <a:t>. It is possible to take the vertex as the origin.</a:t>
            </a:r>
            <a:endParaRPr lang="cs-CZ" sz="1800">
              <a:solidFill>
                <a:srgbClr val="0F496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392D60-45E0-40B9-8C90-AAD5DEEB2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B80EDE-F871-46B0-9AB3-412881E85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F6E8A3-EBC1-40F1-8FCE-A53865BFE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26AFFD-8905-47E9-9486-204700228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824390-77F4-4ADA-9D04-2E69B3784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9EDA7C-6260-4723-836A-6AB7804A1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AAF88287-A679-4B81-95C9-23739FBDF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793" y="2963333"/>
            <a:ext cx="1731541" cy="2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FD9351-BD70-4049-B459-D28A0FD0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cs-CZ" sz="2800"/>
              <a:t>Task for students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681433-CAA6-4283-BC7E-17277E81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8" r="-2" b="6506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D48B6-E255-4589-889D-7F632A48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cs-CZ" sz="1400"/>
              <a:t>Find equations of these parabolas. </a:t>
            </a:r>
            <a:endParaRPr lang="en-US" sz="1400"/>
          </a:p>
          <a:p>
            <a:endParaRPr lang="cs-CZ" sz="1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4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CA19B0-EBDF-4471-8BAA-9A053153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Conic sections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19D40F7-2A09-42E4-B830-FDE8BDF6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1" y="1290634"/>
            <a:ext cx="4887466" cy="405659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44577-B68C-4E37-BCFB-ABBB4FFF2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0F496F"/>
                </a:solidFill>
              </a:rPr>
              <a:t>The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conic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sections</a:t>
            </a:r>
            <a:r>
              <a:rPr lang="cs-CZ" dirty="0">
                <a:solidFill>
                  <a:srgbClr val="0F496F"/>
                </a:solidFill>
              </a:rPr>
              <a:t> are </a:t>
            </a:r>
            <a:r>
              <a:rPr lang="cs-CZ" b="1" dirty="0" err="1">
                <a:solidFill>
                  <a:srgbClr val="0F496F"/>
                </a:solidFill>
              </a:rPr>
              <a:t>curves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obtained</a:t>
            </a:r>
            <a:r>
              <a:rPr lang="cs-CZ" dirty="0">
                <a:solidFill>
                  <a:srgbClr val="0F496F"/>
                </a:solidFill>
              </a:rPr>
              <a:t> by </a:t>
            </a:r>
            <a:r>
              <a:rPr lang="cs-CZ" dirty="0" err="1">
                <a:solidFill>
                  <a:srgbClr val="0F496F"/>
                </a:solidFill>
              </a:rPr>
              <a:t>the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b="1" dirty="0" err="1">
                <a:solidFill>
                  <a:srgbClr val="0F496F"/>
                </a:solidFill>
              </a:rPr>
              <a:t>intersection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of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b="1" dirty="0">
                <a:solidFill>
                  <a:srgbClr val="0F496F"/>
                </a:solidFill>
              </a:rPr>
              <a:t>a </a:t>
            </a:r>
            <a:r>
              <a:rPr lang="cs-CZ" b="1" dirty="0" err="1">
                <a:solidFill>
                  <a:srgbClr val="0F496F"/>
                </a:solidFill>
              </a:rPr>
              <a:t>right</a:t>
            </a:r>
            <a:r>
              <a:rPr lang="cs-CZ" b="1" dirty="0">
                <a:solidFill>
                  <a:srgbClr val="0F496F"/>
                </a:solidFill>
              </a:rPr>
              <a:t> </a:t>
            </a:r>
            <a:r>
              <a:rPr lang="cs-CZ" b="1" dirty="0" err="1">
                <a:solidFill>
                  <a:srgbClr val="0F496F"/>
                </a:solidFill>
              </a:rPr>
              <a:t>circular</a:t>
            </a:r>
            <a:r>
              <a:rPr lang="cs-CZ" b="1" dirty="0">
                <a:solidFill>
                  <a:srgbClr val="0F496F"/>
                </a:solidFill>
              </a:rPr>
              <a:t> </a:t>
            </a:r>
            <a:r>
              <a:rPr lang="cs-CZ" b="1" dirty="0" err="1">
                <a:solidFill>
                  <a:srgbClr val="0F496F"/>
                </a:solidFill>
              </a:rPr>
              <a:t>cone</a:t>
            </a:r>
            <a:r>
              <a:rPr lang="cs-CZ" dirty="0">
                <a:solidFill>
                  <a:srgbClr val="0F496F"/>
                </a:solidFill>
              </a:rPr>
              <a:t> and </a:t>
            </a:r>
            <a:r>
              <a:rPr lang="cs-CZ" b="1" dirty="0">
                <a:solidFill>
                  <a:srgbClr val="0F496F"/>
                </a:solidFill>
              </a:rPr>
              <a:t>a plane</a:t>
            </a:r>
            <a:r>
              <a:rPr lang="cs-CZ" dirty="0">
                <a:solidFill>
                  <a:srgbClr val="0F496F"/>
                </a:solidFill>
              </a:rPr>
              <a:t>. </a:t>
            </a:r>
            <a:r>
              <a:rPr lang="cs-CZ" dirty="0" err="1">
                <a:solidFill>
                  <a:srgbClr val="0F496F"/>
                </a:solidFill>
              </a:rPr>
              <a:t>According</a:t>
            </a:r>
            <a:r>
              <a:rPr lang="cs-CZ" dirty="0">
                <a:solidFill>
                  <a:srgbClr val="0F496F"/>
                </a:solidFill>
              </a:rPr>
              <a:t> to </a:t>
            </a:r>
            <a:r>
              <a:rPr lang="cs-CZ" dirty="0" err="1">
                <a:solidFill>
                  <a:srgbClr val="0F496F"/>
                </a:solidFill>
              </a:rPr>
              <a:t>the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angle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of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intersection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the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conic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is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an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ellipse</a:t>
            </a:r>
            <a:r>
              <a:rPr lang="cs-CZ" dirty="0">
                <a:solidFill>
                  <a:srgbClr val="0F496F"/>
                </a:solidFill>
              </a:rPr>
              <a:t>, a parabola </a:t>
            </a:r>
            <a:r>
              <a:rPr lang="cs-CZ" dirty="0" err="1">
                <a:solidFill>
                  <a:srgbClr val="0F496F"/>
                </a:solidFill>
              </a:rPr>
              <a:t>or</a:t>
            </a:r>
            <a:r>
              <a:rPr lang="cs-CZ" dirty="0">
                <a:solidFill>
                  <a:srgbClr val="0F496F"/>
                </a:solidFill>
              </a:rPr>
              <a:t> a hyperbola. A </a:t>
            </a:r>
            <a:r>
              <a:rPr lang="cs-CZ" dirty="0" err="1">
                <a:solidFill>
                  <a:srgbClr val="0F496F"/>
                </a:solidFill>
              </a:rPr>
              <a:t>circle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is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also</a:t>
            </a:r>
            <a:r>
              <a:rPr lang="cs-CZ" dirty="0">
                <a:solidFill>
                  <a:srgbClr val="0F496F"/>
                </a:solidFill>
              </a:rPr>
              <a:t> a </a:t>
            </a:r>
            <a:r>
              <a:rPr lang="cs-CZ" dirty="0" err="1">
                <a:solidFill>
                  <a:srgbClr val="0F496F"/>
                </a:solidFill>
              </a:rPr>
              <a:t>conic</a:t>
            </a:r>
            <a:r>
              <a:rPr lang="cs-CZ" dirty="0">
                <a:solidFill>
                  <a:srgbClr val="0F496F"/>
                </a:solidFill>
              </a:rPr>
              <a:t> – </a:t>
            </a:r>
            <a:r>
              <a:rPr lang="cs-CZ" dirty="0" err="1">
                <a:solidFill>
                  <a:srgbClr val="0F496F"/>
                </a:solidFill>
              </a:rPr>
              <a:t>it‘s</a:t>
            </a:r>
            <a:r>
              <a:rPr lang="cs-CZ" dirty="0">
                <a:solidFill>
                  <a:srgbClr val="0F496F"/>
                </a:solidFill>
              </a:rPr>
              <a:t> a </a:t>
            </a:r>
            <a:r>
              <a:rPr lang="cs-CZ" dirty="0" err="1">
                <a:solidFill>
                  <a:srgbClr val="0F496F"/>
                </a:solidFill>
              </a:rPr>
              <a:t>special</a:t>
            </a:r>
            <a:r>
              <a:rPr lang="cs-CZ" dirty="0">
                <a:solidFill>
                  <a:srgbClr val="0F496F"/>
                </a:solidFill>
              </a:rPr>
              <a:t> case </a:t>
            </a:r>
            <a:r>
              <a:rPr lang="cs-CZ" dirty="0" err="1">
                <a:solidFill>
                  <a:srgbClr val="0F496F"/>
                </a:solidFill>
              </a:rPr>
              <a:t>of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an</a:t>
            </a:r>
            <a:r>
              <a:rPr lang="cs-CZ" dirty="0">
                <a:solidFill>
                  <a:srgbClr val="0F496F"/>
                </a:solidFill>
              </a:rPr>
              <a:t> </a:t>
            </a:r>
            <a:r>
              <a:rPr lang="cs-CZ" dirty="0" err="1">
                <a:solidFill>
                  <a:srgbClr val="0F496F"/>
                </a:solidFill>
              </a:rPr>
              <a:t>ellipse</a:t>
            </a:r>
            <a:r>
              <a:rPr lang="cs-CZ" dirty="0">
                <a:solidFill>
                  <a:srgbClr val="0F496F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974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FD9351-BD70-4049-B459-D28A0FD0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cs-CZ" sz="2800"/>
              <a:t>Task for students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681433-CAA6-4283-BC7E-17277E81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8" r="-2" b="6506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D48B6-E255-4589-889D-7F632A48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cs-CZ" sz="1400" dirty="0" err="1"/>
              <a:t>Find</a:t>
            </a:r>
            <a:r>
              <a:rPr lang="cs-CZ" sz="1400" dirty="0"/>
              <a:t> </a:t>
            </a:r>
            <a:r>
              <a:rPr lang="cs-CZ" sz="1400" dirty="0" err="1"/>
              <a:t>equations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these </a:t>
            </a:r>
            <a:r>
              <a:rPr lang="cs-CZ" sz="1400" dirty="0" err="1"/>
              <a:t>parabolas</a:t>
            </a:r>
            <a:r>
              <a:rPr lang="cs-CZ" sz="1400" dirty="0"/>
              <a:t>. </a:t>
            </a:r>
            <a:endParaRPr lang="en-US" sz="1400" dirty="0"/>
          </a:p>
          <a:p>
            <a:endParaRPr lang="cs-CZ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3ED491B-EB92-4E2F-9B85-6B07C44E76D6}"/>
                  </a:ext>
                </a:extLst>
              </p:cNvPr>
              <p:cNvSpPr txBox="1"/>
              <p:nvPr/>
            </p:nvSpPr>
            <p:spPr>
              <a:xfrm>
                <a:off x="5669942" y="3291840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3ED491B-EB92-4E2F-9B85-6B07C44E7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942" y="3291840"/>
                <a:ext cx="873887" cy="274320"/>
              </a:xfrm>
              <a:prstGeom prst="rect">
                <a:avLst/>
              </a:prstGeom>
              <a:blipFill>
                <a:blip r:embed="rId3"/>
                <a:stretch>
                  <a:fillRect l="-5594" r="-2797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D139A0D-7563-442A-9814-580484A5DC62}"/>
                  </a:ext>
                </a:extLst>
              </p:cNvPr>
              <p:cNvSpPr txBox="1"/>
              <p:nvPr/>
            </p:nvSpPr>
            <p:spPr>
              <a:xfrm>
                <a:off x="8514206" y="2914451"/>
                <a:ext cx="22964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D139A0D-7563-442A-9814-580484A5D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206" y="2914451"/>
                <a:ext cx="2296463" cy="830997"/>
              </a:xfrm>
              <a:prstGeom prst="rect">
                <a:avLst/>
              </a:prstGeom>
              <a:blipFill>
                <a:blip r:embed="rId4"/>
                <a:stretch>
                  <a:fillRect l="-1064" r="-23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58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43E79-2593-496A-942F-1B0A512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vertex of parabola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42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43E79-2593-496A-942F-1B0A512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vertex of parabola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+1−1+5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95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43E79-2593-496A-942F-1B0A512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vertex of parabola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+1−1+5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2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43E79-2593-496A-942F-1B0A512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vertex of parabola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+1−1+5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vertex is [1;4]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E08876-AC5B-4148-9203-DD5DC7B8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5C8BE13B-E519-42EB-BD02-2C9A9B43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74" y="2370668"/>
            <a:ext cx="6017119" cy="43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DBF24-A65D-41DC-9300-F1B2B9A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80B1D-B21E-4C61-940F-6D81A3B1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 equation for the circle with radius 2 and </a:t>
            </a:r>
            <a:r>
              <a:rPr lang="en-US" dirty="0" err="1"/>
              <a:t>centre</a:t>
            </a:r>
            <a:r>
              <a:rPr lang="en-US" dirty="0"/>
              <a:t> at [3; 4]. </a:t>
            </a:r>
            <a:endParaRPr lang="cs-CZ" dirty="0"/>
          </a:p>
          <a:p>
            <a:r>
              <a:rPr lang="en-US" dirty="0"/>
              <a:t>Find an equation for the parabola which passes through </a:t>
            </a:r>
            <a:r>
              <a:rPr lang="cs-CZ" dirty="0" err="1"/>
              <a:t>the</a:t>
            </a:r>
            <a:r>
              <a:rPr lang="cs-CZ" dirty="0"/>
              <a:t> point </a:t>
            </a:r>
            <a:r>
              <a:rPr lang="en-US" dirty="0"/>
              <a:t>[</a:t>
            </a:r>
            <a:r>
              <a:rPr lang="cs-CZ" dirty="0"/>
              <a:t>1</a:t>
            </a:r>
            <a:r>
              <a:rPr lang="en-US" dirty="0"/>
              <a:t>; </a:t>
            </a:r>
            <a:r>
              <a:rPr lang="cs-CZ" dirty="0"/>
              <a:t>3</a:t>
            </a:r>
            <a:r>
              <a:rPr lang="en-US" dirty="0"/>
              <a:t>]. and has vertex at [2; </a:t>
            </a:r>
            <a:r>
              <a:rPr lang="cs-CZ" dirty="0"/>
              <a:t>4</a:t>
            </a:r>
            <a:r>
              <a:rPr lang="en-US" dirty="0"/>
              <a:t>].</a:t>
            </a:r>
            <a:endParaRPr lang="cs-CZ" dirty="0"/>
          </a:p>
          <a:p>
            <a:r>
              <a:rPr lang="en-US" dirty="0"/>
              <a:t>Find an equation for the hyperbola with </a:t>
            </a:r>
            <a:r>
              <a:rPr lang="en-US" dirty="0" err="1"/>
              <a:t>centre</a:t>
            </a:r>
            <a:r>
              <a:rPr lang="en-US" dirty="0"/>
              <a:t> at [0; 0] such that major axis is </a:t>
            </a:r>
            <a:r>
              <a:rPr lang="en-US" dirty="0" err="1"/>
              <a:t>paraller</a:t>
            </a:r>
            <a:r>
              <a:rPr lang="en-US" dirty="0"/>
              <a:t> to x-axis and the length of major axis is </a:t>
            </a:r>
            <a:r>
              <a:rPr lang="cs-CZ" dirty="0"/>
              <a:t>2</a:t>
            </a:r>
            <a:r>
              <a:rPr lang="en-US" dirty="0"/>
              <a:t> and the length of minor axis is </a:t>
            </a:r>
            <a:r>
              <a:rPr lang="cs-CZ" dirty="0"/>
              <a:t>1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/>
              <a:t>Find an equation for the ellipse with </a:t>
            </a:r>
            <a:r>
              <a:rPr lang="en-US" dirty="0" err="1"/>
              <a:t>centre</a:t>
            </a:r>
            <a:r>
              <a:rPr lang="en-US" dirty="0"/>
              <a:t> at [</a:t>
            </a:r>
            <a:r>
              <a:rPr lang="cs-CZ" dirty="0"/>
              <a:t>-3</a:t>
            </a:r>
            <a:r>
              <a:rPr lang="en-US" dirty="0"/>
              <a:t>; </a:t>
            </a:r>
            <a:r>
              <a:rPr lang="cs-CZ" dirty="0"/>
              <a:t>5</a:t>
            </a:r>
            <a:r>
              <a:rPr lang="en-US" dirty="0"/>
              <a:t>] such that major axis is </a:t>
            </a:r>
            <a:r>
              <a:rPr lang="en-US" dirty="0" err="1"/>
              <a:t>paraller</a:t>
            </a:r>
            <a:r>
              <a:rPr lang="en-US" dirty="0"/>
              <a:t> to </a:t>
            </a:r>
            <a:r>
              <a:rPr lang="cs-CZ" dirty="0"/>
              <a:t>y</a:t>
            </a:r>
            <a:r>
              <a:rPr lang="en-US" dirty="0"/>
              <a:t>-axis and the length of major axis is </a:t>
            </a:r>
            <a:r>
              <a:rPr lang="cs-CZ" dirty="0"/>
              <a:t>3</a:t>
            </a:r>
            <a:r>
              <a:rPr lang="en-US" dirty="0"/>
              <a:t> and the length of minor axis is </a:t>
            </a:r>
            <a:r>
              <a:rPr lang="cs-CZ" dirty="0"/>
              <a:t>4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31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D067A139-86EB-480F-AE6B-AF8092F2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28617"/>
            <a:ext cx="5408613" cy="3028983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Thank you for attention</a:t>
            </a:r>
            <a:endParaRPr lang="cs-CZ" dirty="0"/>
          </a:p>
        </p:txBody>
      </p:sp>
      <p:sp>
        <p:nvSpPr>
          <p:cNvPr id="104" name="Snip Diagonal Corner Rectangle 6">
            <a:extLst>
              <a:ext uri="{FF2B5EF4-FFF2-40B4-BE49-F238E27FC236}">
                <a16:creationId xmlns:a16="http://schemas.microsoft.com/office/drawing/2014/main" id="{4E252378-AA68-427C-BF69-E4434E44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EADBA8-ABC4-4B92-B8EB-919FE1293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5E8C853-59EA-4FCB-BB4E-1B0AEEA4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58D8A51-1FB2-4FA0-A860-D57179B52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5C2F33D-5361-48D8-899D-50A713699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0608EC6-04A0-4D53-B4C8-57F06AF1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C42FEC-C8F1-465B-900B-C7F552326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4CDCA4C-0922-4330-AF15-394E8C6D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50768-2179-483B-A3FF-730FD4A6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cs-CZ" dirty="0" err="1"/>
              <a:t>Ellipse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BF0CE80-25A6-483B-A8DD-F19DC0E3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83976"/>
            <a:ext cx="4585113" cy="51038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 err="1"/>
              <a:t>Ellipse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a </a:t>
            </a:r>
            <a:r>
              <a:rPr lang="cs-CZ" sz="1700" dirty="0" err="1"/>
              <a:t>closed</a:t>
            </a:r>
            <a:r>
              <a:rPr lang="cs-CZ" sz="1700" dirty="0"/>
              <a:t> </a:t>
            </a:r>
            <a:r>
              <a:rPr lang="cs-CZ" sz="1700" dirty="0" err="1"/>
              <a:t>curve</a:t>
            </a:r>
            <a:r>
              <a:rPr lang="cs-CZ" sz="1700" dirty="0"/>
              <a:t> </a:t>
            </a:r>
            <a:r>
              <a:rPr lang="cs-CZ" sz="1700" dirty="0" err="1"/>
              <a:t>which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symmetrical</a:t>
            </a:r>
            <a:r>
              <a:rPr lang="cs-CZ" sz="1700" dirty="0"/>
              <a:t> </a:t>
            </a:r>
            <a:r>
              <a:rPr lang="cs-CZ" sz="1700" dirty="0" err="1"/>
              <a:t>about</a:t>
            </a:r>
            <a:r>
              <a:rPr lang="cs-CZ" sz="1700" dirty="0"/>
              <a:t> </a:t>
            </a:r>
            <a:r>
              <a:rPr lang="cs-CZ" sz="1700" dirty="0" err="1"/>
              <a:t>both</a:t>
            </a:r>
            <a:r>
              <a:rPr lang="cs-CZ" sz="1700" dirty="0"/>
              <a:t> </a:t>
            </a:r>
            <a:r>
              <a:rPr lang="cs-CZ" sz="1700" dirty="0" err="1"/>
              <a:t>its</a:t>
            </a:r>
            <a:r>
              <a:rPr lang="cs-CZ" sz="1700" dirty="0"/>
              <a:t> </a:t>
            </a:r>
            <a:r>
              <a:rPr lang="cs-CZ" sz="1700" dirty="0" err="1"/>
              <a:t>axes</a:t>
            </a:r>
            <a:r>
              <a:rPr lang="cs-CZ" sz="17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 err="1"/>
              <a:t>Fixed</a:t>
            </a:r>
            <a:r>
              <a:rPr lang="cs-CZ" sz="1700" dirty="0"/>
              <a:t> </a:t>
            </a:r>
            <a:r>
              <a:rPr lang="cs-CZ" sz="1700" dirty="0" err="1"/>
              <a:t>points</a:t>
            </a:r>
            <a:r>
              <a:rPr lang="cs-CZ" sz="1700" dirty="0"/>
              <a:t> F1 and F2 are </a:t>
            </a:r>
            <a:r>
              <a:rPr lang="cs-CZ" sz="1700" dirty="0" err="1"/>
              <a:t>called</a:t>
            </a:r>
            <a:r>
              <a:rPr lang="cs-CZ" sz="1700" dirty="0"/>
              <a:t> </a:t>
            </a:r>
            <a:r>
              <a:rPr lang="cs-CZ" sz="1700" b="1" dirty="0" err="1"/>
              <a:t>foci</a:t>
            </a:r>
            <a:r>
              <a:rPr lang="cs-CZ" sz="1700" b="1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an</a:t>
            </a:r>
            <a:r>
              <a:rPr lang="cs-CZ" sz="1700" dirty="0"/>
              <a:t> </a:t>
            </a:r>
            <a:r>
              <a:rPr lang="cs-CZ" sz="1700" dirty="0" err="1"/>
              <a:t>ellipse</a:t>
            </a:r>
            <a:r>
              <a:rPr lang="cs-CZ" sz="17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 err="1"/>
              <a:t>The</a:t>
            </a:r>
            <a:r>
              <a:rPr lang="cs-CZ" sz="1700" dirty="0"/>
              <a:t> line segment </a:t>
            </a:r>
            <a:r>
              <a:rPr lang="cs-CZ" sz="1700" dirty="0" err="1"/>
              <a:t>through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foci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b="1" dirty="0"/>
              <a:t>major axis</a:t>
            </a:r>
            <a:r>
              <a:rPr lang="cs-CZ" sz="1700" dirty="0"/>
              <a:t>. </a:t>
            </a:r>
            <a:r>
              <a:rPr lang="cs-CZ" sz="1700" dirty="0" err="1"/>
              <a:t>Perpendicular</a:t>
            </a:r>
            <a:r>
              <a:rPr lang="cs-CZ" sz="1700" dirty="0"/>
              <a:t> to </a:t>
            </a:r>
            <a:r>
              <a:rPr lang="cs-CZ" sz="1700" dirty="0" err="1"/>
              <a:t>the</a:t>
            </a:r>
            <a:r>
              <a:rPr lang="cs-CZ" sz="1700" dirty="0"/>
              <a:t> major axis </a:t>
            </a:r>
            <a:r>
              <a:rPr lang="cs-CZ" sz="1700" dirty="0" err="1"/>
              <a:t>through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centr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b="1" dirty="0"/>
              <a:t>minor axis</a:t>
            </a:r>
            <a:r>
              <a:rPr lang="cs-CZ" sz="17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points</a:t>
            </a:r>
            <a:r>
              <a:rPr lang="cs-CZ" sz="1700" dirty="0"/>
              <a:t> </a:t>
            </a:r>
            <a:r>
              <a:rPr lang="cs-CZ" sz="1700" dirty="0" err="1"/>
              <a:t>where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axes</a:t>
            </a:r>
            <a:r>
              <a:rPr lang="cs-CZ" sz="1700" dirty="0"/>
              <a:t> </a:t>
            </a:r>
            <a:r>
              <a:rPr lang="cs-CZ" sz="1700" dirty="0" err="1"/>
              <a:t>cut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ellipse</a:t>
            </a:r>
            <a:r>
              <a:rPr lang="cs-CZ" sz="1700" dirty="0"/>
              <a:t> are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b="1" dirty="0" err="1"/>
              <a:t>vertices</a:t>
            </a:r>
            <a:r>
              <a:rPr lang="cs-CZ" sz="17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midpoint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vertices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b="1" dirty="0"/>
              <a:t>centre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ellipse</a:t>
            </a:r>
            <a:r>
              <a:rPr lang="cs-CZ" sz="1700" dirty="0"/>
              <a:t>.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648244-0679-4229-ADD8-2082AE26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6" y="863601"/>
            <a:ext cx="5921206" cy="3338335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52BD69F5-4050-4C1A-AC9C-70CACBEF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388" y="4004987"/>
            <a:ext cx="7751806" cy="2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BCD5E-2B25-4D84-AA1C-6304A73A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Ellipse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0E3BA-A82C-4288-9D98-5A9D4565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261258"/>
            <a:ext cx="10493861" cy="2621901"/>
          </a:xfrm>
        </p:spPr>
        <p:txBody>
          <a:bodyPr/>
          <a:lstStyle/>
          <a:p>
            <a:r>
              <a:rPr lang="cs-CZ" sz="2200" dirty="0" err="1"/>
              <a:t>Given</a:t>
            </a:r>
            <a:r>
              <a:rPr lang="cs-CZ" sz="2200" dirty="0"/>
              <a:t> </a:t>
            </a:r>
            <a:r>
              <a:rPr lang="cs-CZ" sz="2200" dirty="0" err="1"/>
              <a:t>two</a:t>
            </a:r>
            <a:r>
              <a:rPr lang="cs-CZ" sz="2200" dirty="0"/>
              <a:t> </a:t>
            </a:r>
            <a:r>
              <a:rPr lang="cs-CZ" sz="2200" dirty="0" err="1"/>
              <a:t>fixed</a:t>
            </a:r>
            <a:r>
              <a:rPr lang="cs-CZ" sz="2200" dirty="0"/>
              <a:t> </a:t>
            </a:r>
            <a:r>
              <a:rPr lang="cs-CZ" sz="2200" dirty="0" err="1"/>
              <a:t>points</a:t>
            </a:r>
            <a:r>
              <a:rPr lang="cs-CZ" sz="2200" dirty="0"/>
              <a:t> F1, F2 </a:t>
            </a:r>
            <a:r>
              <a:rPr lang="cs-CZ" sz="2200" dirty="0" err="1"/>
              <a:t>called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foci</a:t>
            </a:r>
            <a:r>
              <a:rPr lang="cs-CZ" sz="2200" dirty="0"/>
              <a:t> and a distance 2a </a:t>
            </a:r>
            <a:r>
              <a:rPr lang="cs-CZ" sz="2200" dirty="0" err="1"/>
              <a:t>which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greater</a:t>
            </a:r>
            <a:r>
              <a:rPr lang="cs-CZ" sz="2200" dirty="0"/>
              <a:t> </a:t>
            </a:r>
            <a:r>
              <a:rPr lang="cs-CZ" sz="2200" dirty="0" err="1"/>
              <a:t>than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distance </a:t>
            </a:r>
            <a:r>
              <a:rPr lang="cs-CZ" sz="2200" dirty="0" err="1"/>
              <a:t>between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foci</a:t>
            </a:r>
            <a:r>
              <a:rPr lang="cs-CZ" sz="2200" dirty="0"/>
              <a:t>.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ellipse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b="1" dirty="0"/>
              <a:t>set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points</a:t>
            </a:r>
            <a:r>
              <a:rPr lang="cs-CZ" sz="2200" b="1" dirty="0"/>
              <a:t> </a:t>
            </a:r>
            <a:r>
              <a:rPr lang="cs-CZ" sz="2200" dirty="0"/>
              <a:t>P such </a:t>
            </a:r>
            <a:r>
              <a:rPr lang="cs-CZ" sz="2200" dirty="0" err="1"/>
              <a:t>that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sum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distances</a:t>
            </a:r>
            <a:r>
              <a:rPr lang="cs-CZ" sz="2200" dirty="0"/>
              <a:t> </a:t>
            </a:r>
            <a:r>
              <a:rPr lang="en-US" sz="2200" dirty="0"/>
              <a:t>|</a:t>
            </a:r>
            <a:r>
              <a:rPr lang="cs-CZ" sz="2200" dirty="0"/>
              <a:t>PF1</a:t>
            </a:r>
            <a:r>
              <a:rPr lang="en-US" sz="2200" dirty="0"/>
              <a:t>|</a:t>
            </a:r>
            <a:r>
              <a:rPr lang="cs-CZ" sz="2200" dirty="0"/>
              <a:t> and</a:t>
            </a:r>
            <a:r>
              <a:rPr lang="en-US" sz="2200" dirty="0"/>
              <a:t> |</a:t>
            </a:r>
            <a:r>
              <a:rPr lang="cs-CZ" sz="2200" dirty="0"/>
              <a:t>PF2</a:t>
            </a:r>
            <a:r>
              <a:rPr lang="en-US" sz="2200" dirty="0"/>
              <a:t>|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equal</a:t>
            </a:r>
            <a:r>
              <a:rPr lang="cs-CZ" sz="2200" dirty="0"/>
              <a:t> to 2a.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AutoShape 9" descr="{\displaystyle E=\{P\in \mathbb {R} ^{2}\,\mid \,|PF_{2}|+|PF_{1}|=2a\}\ .}">
            <a:extLst>
              <a:ext uri="{FF2B5EF4-FFF2-40B4-BE49-F238E27FC236}">
                <a16:creationId xmlns:a16="http://schemas.microsoft.com/office/drawing/2014/main" id="{8B044456-FB08-4907-A7AD-BE41115B7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86D861C-6473-4944-8D91-E4117AF15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66" y="4906396"/>
            <a:ext cx="7520993" cy="8386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C9E756A-173E-4167-8375-B58BDD53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466" y="1824701"/>
            <a:ext cx="5150465" cy="29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B64DE-FB3A-4D83-9241-A0D26824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DBC3DB-4436-461C-800C-91CB01DF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4414687"/>
            <a:ext cx="10250013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Equations of ellipse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C26D6-8C50-4F4D-A3B0-F89D1560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303" y="4387446"/>
            <a:ext cx="10250011" cy="462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000">
                <a:solidFill>
                  <a:srgbClr val="0F496F"/>
                </a:solidFill>
              </a:rPr>
              <a:t>Point [x_0, y_0]</a:t>
            </a:r>
            <a:r>
              <a:rPr lang="cs-CZ" sz="1000">
                <a:solidFill>
                  <a:srgbClr val="0F496F"/>
                </a:solidFill>
              </a:rPr>
              <a:t> is the centre of ellipse and a,b are length of axis.</a:t>
            </a:r>
            <a:endParaRPr lang="en-US" sz="1000" dirty="0">
              <a:solidFill>
                <a:srgbClr val="0F496F"/>
              </a:solidFill>
            </a:endParaRPr>
          </a:p>
        </p:txBody>
      </p:sp>
      <p:sp useBgFill="1"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5E94C64B-831C-45FA-B484-591F4D57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02" y="606367"/>
            <a:ext cx="10948124" cy="3546637"/>
          </a:xfrm>
          <a:prstGeom prst="snip2DiagRect">
            <a:avLst>
              <a:gd name="adj1" fmla="val 1362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96E397-7705-43C9-AC81-FA8EF1951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610BCA-0EBE-4357-AAC0-13841E7C5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0E1E24-3D98-4A53-A3AD-CBD84D94F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7E51D9-454B-4095-9718-C6B1CDED9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8E8BDB-294C-4025-A6C1-2FFDDA36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D27BDE-F887-4341-B91A-3145A6142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CC0937CA-66F5-40FD-8571-303CD066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1" y="1544473"/>
            <a:ext cx="10324983" cy="17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1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0DE7877-5266-4015-873B-A43B75CCD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+36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equation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a </a:t>
                </a:r>
                <a:r>
                  <a:rPr lang="cs-CZ" dirty="0" err="1"/>
                  <a:t>real</a:t>
                </a:r>
                <a:r>
                  <a:rPr lang="cs-CZ" dirty="0"/>
                  <a:t> </a:t>
                </a:r>
                <a:r>
                  <a:rPr lang="cs-CZ" dirty="0" err="1"/>
                  <a:t>ellipse</a:t>
                </a:r>
                <a:r>
                  <a:rPr lang="cs-CZ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+36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not </a:t>
                </a:r>
                <a:r>
                  <a:rPr lang="cs-CZ" dirty="0" err="1"/>
                  <a:t>equation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a </a:t>
                </a:r>
                <a:r>
                  <a:rPr lang="cs-CZ" dirty="0" err="1"/>
                  <a:t>real</a:t>
                </a:r>
                <a:r>
                  <a:rPr lang="cs-CZ" dirty="0"/>
                  <a:t> </a:t>
                </a:r>
                <a:r>
                  <a:rPr lang="cs-CZ" dirty="0" err="1"/>
                  <a:t>ellipse</a:t>
                </a:r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0DE7877-5266-4015-873B-A43B75CCD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B944A5-A269-45D9-BC1E-43E426E4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cs-CZ" sz="2800"/>
              <a:t>Tasks 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53871F-EE39-41C9-AEE6-3A7FC7CE0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6" r="1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BCC04-C101-403E-974B-DD10E4DD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740128" cy="3070226"/>
          </a:xfrm>
        </p:spPr>
        <p:txBody>
          <a:bodyPr anchor="t">
            <a:normAutofit/>
          </a:bodyPr>
          <a:lstStyle/>
          <a:p>
            <a:r>
              <a:rPr lang="cs-CZ" sz="1600" dirty="0" err="1"/>
              <a:t>Find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centre </a:t>
            </a:r>
            <a:r>
              <a:rPr lang="cs-CZ" sz="1600" dirty="0" err="1"/>
              <a:t>ot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ellipse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Find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lengths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axis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ellipse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Find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equation</a:t>
            </a:r>
            <a:r>
              <a:rPr lang="cs-CZ" sz="1600" dirty="0"/>
              <a:t> </a:t>
            </a:r>
            <a:r>
              <a:rPr lang="cs-CZ" sz="1600" dirty="0" err="1"/>
              <a:t>ot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ellipse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683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B944A5-A269-45D9-BC1E-43E426E4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cs-CZ" sz="2800"/>
              <a:t>Tasks 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53871F-EE39-41C9-AEE6-3A7FC7CE0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6" r="1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BCC04-C101-403E-974B-DD10E4DD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740128" cy="3070226"/>
          </a:xfrm>
        </p:spPr>
        <p:txBody>
          <a:bodyPr anchor="t">
            <a:normAutofit/>
          </a:bodyPr>
          <a:lstStyle/>
          <a:p>
            <a:r>
              <a:rPr lang="cs-CZ" sz="1600" dirty="0" err="1"/>
              <a:t>Find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centre </a:t>
            </a:r>
            <a:r>
              <a:rPr lang="cs-CZ" sz="1600" dirty="0" err="1"/>
              <a:t>ot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ellipse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Find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lengths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axis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ellipse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Find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equation</a:t>
            </a:r>
            <a:r>
              <a:rPr lang="cs-CZ" sz="1600" dirty="0"/>
              <a:t> </a:t>
            </a:r>
            <a:r>
              <a:rPr lang="cs-CZ" sz="1600" dirty="0" err="1"/>
              <a:t>ot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ellipse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7A77F75-3686-4A77-8A51-18938B66ED52}"/>
                  </a:ext>
                </a:extLst>
              </p:cNvPr>
              <p:cNvSpPr txBox="1"/>
              <p:nvPr/>
            </p:nvSpPr>
            <p:spPr>
              <a:xfrm>
                <a:off x="7353558" y="3370047"/>
                <a:ext cx="4229012" cy="771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25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7A77F75-3686-4A77-8A51-18938B66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58" y="3370047"/>
                <a:ext cx="4229012" cy="771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1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6AFB0-99D2-4330-8C52-4BA28A7D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for students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497C42D-8928-4241-8FA9-B66CFE665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</a:t>
                </a:r>
                <a:r>
                  <a:rPr lang="en-US" dirty="0" err="1"/>
                  <a:t>centre</a:t>
                </a:r>
                <a:r>
                  <a:rPr lang="en-US" dirty="0"/>
                  <a:t> and vertices of the ellipse. Sketch the ellipse.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497C42D-8928-4241-8FA9-B66CFE665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35736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76448-B9B5-444F-ABF0-3E2949E5B92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{4E389AF1-0D3F-4F28-AFCF-177B6EA83AA2}tf00763137</Template>
  <TotalTime>419</TotalTime>
  <Words>913</Words>
  <Application>Microsoft Office PowerPoint</Application>
  <PresentationFormat>Širokoúhlá obrazovka</PresentationFormat>
  <Paragraphs>93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Century Gothic</vt:lpstr>
      <vt:lpstr>Wingdings 3</vt:lpstr>
      <vt:lpstr>Řez</vt:lpstr>
      <vt:lpstr>Conic sections (conics)</vt:lpstr>
      <vt:lpstr>Conic sections</vt:lpstr>
      <vt:lpstr>Ellipse</vt:lpstr>
      <vt:lpstr>Ellipse</vt:lpstr>
      <vt:lpstr>Equations of ellipse</vt:lpstr>
      <vt:lpstr>Prezentace aplikace PowerPoint</vt:lpstr>
      <vt:lpstr>Tasks </vt:lpstr>
      <vt:lpstr>Tasks </vt:lpstr>
      <vt:lpstr>Tasks for students </vt:lpstr>
      <vt:lpstr>Tasks for students </vt:lpstr>
      <vt:lpstr>Tasks for students </vt:lpstr>
      <vt:lpstr>Hyperbola</vt:lpstr>
      <vt:lpstr>Definition of hyperbola</vt:lpstr>
      <vt:lpstr>Prezentace aplikace PowerPoint</vt:lpstr>
      <vt:lpstr>Task for students</vt:lpstr>
      <vt:lpstr>Task for students</vt:lpstr>
      <vt:lpstr>Task for students</vt:lpstr>
      <vt:lpstr>Parabola</vt:lpstr>
      <vt:lpstr>Task for students</vt:lpstr>
      <vt:lpstr>Task for students</vt:lpstr>
      <vt:lpstr>Task</vt:lpstr>
      <vt:lpstr>Task</vt:lpstr>
      <vt:lpstr>Task</vt:lpstr>
      <vt:lpstr>Task</vt:lpstr>
      <vt:lpstr>Task for students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Conic sections (conics)</dc:title>
  <dc:creator>Filip Konopka</dc:creator>
  <cp:lastModifiedBy>Filip Konopka</cp:lastModifiedBy>
  <cp:revision>29</cp:revision>
  <dcterms:created xsi:type="dcterms:W3CDTF">2021-04-16T07:48:26Z</dcterms:created>
  <dcterms:modified xsi:type="dcterms:W3CDTF">2021-04-18T12:19:10Z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